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8" r:id="rId15"/>
    <p:sldId id="279" r:id="rId16"/>
    <p:sldId id="261" r:id="rId17"/>
    <p:sldId id="262" r:id="rId18"/>
    <p:sldId id="263" r:id="rId19"/>
    <p:sldId id="264" r:id="rId20"/>
    <p:sldId id="259" r:id="rId21"/>
    <p:sldId id="26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xmlns="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1T13:37:09.906" idx="1">
    <p:pos x="10" y="10"/>
    <p:text/>
    <p:extLst>
      <p:ext uri="{C676402C-5697-4E1C-873F-D02D1690AC5C}">
        <p15:threadingInfo xmlns:p15="http://schemas.microsoft.com/office/powerpoint/2012/main" xmlns="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E7D30-A329-4E97-875C-B58D8565758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D385F-4B6A-400C-8A07-1D8B36E2D2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709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54536-3B4D-4DCC-B1DD-1848764A37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468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D385F-4B6A-400C-8A07-1D8B36E2D23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758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934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838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860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2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92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14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937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78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49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49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064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7F588-C0DC-4B73-9E88-34644C02673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69439-FD86-4656-8CBD-232357A02E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85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400" b="1" dirty="0" err="1" smtClean="0">
                <a:latin typeface="Garamond" panose="02020404030301010803" pitchFamily="18" charset="0"/>
              </a:rPr>
              <a:t>Kelleçanagyň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beýni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böleginiň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Maňlaý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depe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ýeňse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pahna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görnüşli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gözenekli</a:t>
            </a:r>
            <a:r>
              <a:rPr lang="ru-RU" sz="2400" b="1" dirty="0">
                <a:latin typeface="Garamond" panose="02020404030301010803" pitchFamily="18" charset="0"/>
              </a:rPr>
              <a:t>  </a:t>
            </a:r>
            <a:r>
              <a:rPr lang="ru-RU" sz="2400" b="1" dirty="0" err="1">
                <a:latin typeface="Garamond" panose="02020404030301010803" pitchFamily="18" charset="0"/>
              </a:rPr>
              <a:t>süňkleri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olaryň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aýratynlyklary</a:t>
            </a:r>
            <a:r>
              <a:rPr lang="ru-RU" sz="2400" b="1" dirty="0">
                <a:latin typeface="Garamond" panose="02020404030301010803" pitchFamily="18" charset="0"/>
              </a:rPr>
              <a:t>.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" y="684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defTabSz="645403"/>
            <a:r>
              <a:rPr lang="tk-TM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anatomiýasy, topografik  anatomiýa we operatiw hirurgiýa  kafedrasynyň  mugallymy  Y.B.Abdyýew</a:t>
            </a:r>
            <a:endParaRPr lang="ru-RU" sz="2000" dirty="0">
              <a:ln w="0"/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080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436" y="1773200"/>
            <a:ext cx="11662596" cy="132100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57109" indent="-457109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tk-TM" sz="1200" dirty="0" smtClean="0">
                <a:latin typeface="Garamond" pitchFamily="18" charset="0"/>
                <a:cs typeface="Times New Roman" pitchFamily="18" charset="0"/>
              </a:rPr>
              <a:t> </a:t>
            </a:r>
            <a:r>
              <a:rPr lang="tk-TM" sz="2800" dirty="0" smtClean="0">
                <a:latin typeface="Garamond" pitchFamily="18" charset="0"/>
                <a:cs typeface="Times New Roman" pitchFamily="18" charset="0"/>
              </a:rPr>
              <a:t>Beýni kelleçanagyň maňlaý, depe, ýeňse, pahna görnüşli, gözenekli) süňkleriň anatom</a:t>
            </a:r>
            <a:r>
              <a:rPr lang="en-US" sz="2800" dirty="0" err="1" smtClean="0">
                <a:latin typeface="Garamond" pitchFamily="18" charset="0"/>
                <a:cs typeface="Times New Roman" pitchFamily="18" charset="0"/>
              </a:rPr>
              <a:t>i</a:t>
            </a:r>
            <a:r>
              <a:rPr lang="tk-TM" sz="2800" dirty="0" smtClean="0">
                <a:latin typeface="Garamond" pitchFamily="18" charset="0"/>
                <a:cs typeface="Times New Roman" pitchFamily="18" charset="0"/>
              </a:rPr>
              <a:t>ýasyny, gurluş aýratynlyklaryny</a:t>
            </a:r>
            <a:r>
              <a:rPr lang="en-US" sz="2800" dirty="0" smtClean="0">
                <a:latin typeface="Garamond" pitchFamily="18" charset="0"/>
                <a:cs typeface="Times New Roman" pitchFamily="18" charset="0"/>
              </a:rPr>
              <a:t>,</a:t>
            </a:r>
            <a:r>
              <a:rPr lang="tk-TM" sz="2800" dirty="0" smtClean="0">
                <a:latin typeface="Garamond" pitchFamily="18" charset="0"/>
                <a:cs typeface="Times New Roman" pitchFamily="18" charset="0"/>
              </a:rPr>
              <a:t> atlandyrylyşyny bilmeli</a:t>
            </a:r>
            <a:endParaRPr lang="ru-RU" sz="2800" dirty="0">
              <a:latin typeface="Garamond" panose="02020404030301010803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8251" y="405364"/>
            <a:ext cx="4739359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2666962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92711" y="2061165"/>
            <a:ext cx="11662596" cy="19673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57109" indent="-457109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tk-TM" sz="2800" dirty="0" smtClean="0">
                <a:latin typeface="Garamond" pitchFamily="18" charset="0"/>
                <a:cs typeface="Times New Roman" pitchFamily="18" charset="0"/>
              </a:rPr>
              <a:t> 	Beýni kelleçanagyň jübüt we täk süňklerini tapmagy we atlandyrmagy, olaryň bölüm böleklere</a:t>
            </a:r>
            <a:r>
              <a:rPr lang="en-US" sz="2800" dirty="0" smtClean="0">
                <a:latin typeface="Garamond" pitchFamily="18" charset="0"/>
                <a:cs typeface="Times New Roman" pitchFamily="18" charset="0"/>
              </a:rPr>
              <a:t> </a:t>
            </a:r>
            <a:r>
              <a:rPr lang="tk-TM" sz="2800" dirty="0" smtClean="0">
                <a:latin typeface="Garamond" pitchFamily="18" charset="0"/>
                <a:cs typeface="Times New Roman" pitchFamily="18" charset="0"/>
              </a:rPr>
              <a:t>bölnüşini,</a:t>
            </a:r>
            <a:r>
              <a:rPr lang="en-US" sz="2800" dirty="0" smtClean="0">
                <a:latin typeface="Garamond" pitchFamily="18" charset="0"/>
                <a:cs typeface="Times New Roman" pitchFamily="18" charset="0"/>
              </a:rPr>
              <a:t> </a:t>
            </a:r>
            <a:r>
              <a:rPr lang="tk-TM" sz="2800" dirty="0" smtClean="0">
                <a:latin typeface="Garamond" pitchFamily="18" charset="0"/>
                <a:cs typeface="Times New Roman" pitchFamily="18" charset="0"/>
              </a:rPr>
              <a:t>olardaky deşikleri, kanallary, joýalary tapmagy, olaryň emele gelmeleriniň ähmiýetini düşündirmegi we atlandyrmagy başarmaly</a:t>
            </a:r>
            <a:endParaRPr lang="ru-RU" sz="2800" dirty="0">
              <a:latin typeface="Garamond" panose="02020404030301010803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72364" y="405364"/>
            <a:ext cx="5975281" cy="70772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752620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" t="22639" r="8142" b="17778"/>
          <a:stretch/>
        </p:blipFill>
        <p:spPr>
          <a:xfrm>
            <a:off x="152399" y="0"/>
            <a:ext cx="6353175" cy="6428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3" t="10834" r="11707" b="36667"/>
          <a:stretch/>
        </p:blipFill>
        <p:spPr>
          <a:xfrm>
            <a:off x="6832885" y="1539470"/>
            <a:ext cx="3657600" cy="3600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7167911" y="72424"/>
            <a:ext cx="4739359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Kelleçanak</a:t>
            </a:r>
            <a:r>
              <a:rPr lang="ru-RU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</a:t>
            </a:r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cranium)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15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5" t="7361" r="6158" b="32083"/>
          <a:stretch/>
        </p:blipFill>
        <p:spPr>
          <a:xfrm>
            <a:off x="219074" y="180974"/>
            <a:ext cx="6276625" cy="6305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167911" y="72424"/>
            <a:ext cx="4739359" cy="132318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Kelleçanak</a:t>
            </a:r>
            <a:r>
              <a:rPr lang="ru-RU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174111" algn="ctr" defTabSz="1088225"/>
            <a:r>
              <a:rPr lang="tk-TM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</a:t>
            </a:r>
            <a:r>
              <a:rPr lang="en-US" sz="3999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cranium)</a:t>
            </a:r>
            <a:endParaRPr lang="ru-RU" sz="3999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5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7" t="8333" r="9729" b="55556"/>
          <a:stretch/>
        </p:blipFill>
        <p:spPr>
          <a:xfrm>
            <a:off x="247651" y="276225"/>
            <a:ext cx="8325768" cy="51911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854289" y="72424"/>
            <a:ext cx="3052981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Maňlaý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frontale)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13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5" t="18889" r="6952" b="52639"/>
          <a:stretch/>
        </p:blipFill>
        <p:spPr>
          <a:xfrm>
            <a:off x="485775" y="390525"/>
            <a:ext cx="5172354" cy="2657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8" t="51528" r="7745" b="14167"/>
          <a:stretch/>
        </p:blipFill>
        <p:spPr>
          <a:xfrm>
            <a:off x="485775" y="3395220"/>
            <a:ext cx="5172354" cy="3034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745647" y="253493"/>
            <a:ext cx="3052981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Maňlaý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frontale)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6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" t="45833" r="6357" b="12222"/>
          <a:stretch/>
        </p:blipFill>
        <p:spPr>
          <a:xfrm>
            <a:off x="238124" y="352425"/>
            <a:ext cx="7836489" cy="5581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854289" y="72424"/>
            <a:ext cx="3052981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Depe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parietale)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30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6" t="8611" r="9927" b="46667"/>
          <a:stretch/>
        </p:blipFill>
        <p:spPr>
          <a:xfrm>
            <a:off x="285749" y="228599"/>
            <a:ext cx="7623402" cy="591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854289" y="72424"/>
            <a:ext cx="3052981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Depe süňki </a:t>
            </a:r>
          </a:p>
          <a:p>
            <a:pPr indent="174111" algn="ctr" defTabSz="1088225"/>
            <a:r>
              <a:rPr lang="tk-TM" sz="36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parietale)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56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2" t="7917" r="12307" b="42500"/>
          <a:stretch/>
        </p:blipFill>
        <p:spPr>
          <a:xfrm>
            <a:off x="361950" y="285749"/>
            <a:ext cx="6545034" cy="5991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573633" y="72424"/>
            <a:ext cx="333363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Ýeňse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o</a:t>
            </a:r>
            <a:r>
              <a:rPr lang="en-US" sz="36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ccipitale</a:t>
            </a:r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03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2" t="6250" r="9124" b="45000"/>
          <a:stretch/>
        </p:blipFill>
        <p:spPr>
          <a:xfrm>
            <a:off x="285750" y="276224"/>
            <a:ext cx="6907416" cy="6200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573633" y="72424"/>
            <a:ext cx="333363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Ýeňse süňki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o</a:t>
            </a:r>
            <a:r>
              <a:rPr lang="en-US" sz="36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ccipitale</a:t>
            </a:r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7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2" t="32639" r="10721" b="40833"/>
          <a:stretch/>
        </p:blipFill>
        <p:spPr>
          <a:xfrm>
            <a:off x="314324" y="200025"/>
            <a:ext cx="9188877" cy="422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88887" y="4916028"/>
            <a:ext cx="626499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Pahna görnüşli süňk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sphenoidale)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5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0" t="63335" r="8936" b="14304"/>
          <a:stretch/>
        </p:blipFill>
        <p:spPr>
          <a:xfrm>
            <a:off x="257175" y="295275"/>
            <a:ext cx="11286415" cy="429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88887" y="4916028"/>
            <a:ext cx="626499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Pahna görnüşli süňk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sphenoidale)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09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2" t="8333" r="9332" b="34584"/>
          <a:stretch/>
        </p:blipFill>
        <p:spPr>
          <a:xfrm>
            <a:off x="257175" y="209550"/>
            <a:ext cx="6657975" cy="6469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419723" y="72424"/>
            <a:ext cx="3487547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Gözenekli süňk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ethmoidale)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17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7" t="7917" r="14679" b="56389"/>
          <a:stretch/>
        </p:blipFill>
        <p:spPr>
          <a:xfrm>
            <a:off x="304800" y="238125"/>
            <a:ext cx="5604923" cy="4057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2" t="47361" r="16464" b="12222"/>
          <a:stretch/>
        </p:blipFill>
        <p:spPr>
          <a:xfrm>
            <a:off x="6172200" y="238124"/>
            <a:ext cx="4953000" cy="4060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932508" y="4834547"/>
            <a:ext cx="3487547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Gözenekli süňk </a:t>
            </a:r>
          </a:p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ethmoidale)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6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7606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733" b="1" dirty="0" smtClean="0">
                <a:latin typeface="Garamond" panose="02020404030301010803" pitchFamily="18" charset="0"/>
                <a:cs typeface="Times New Roman" pitchFamily="18" charset="0"/>
              </a:rPr>
              <a:t>T</a:t>
            </a:r>
            <a:r>
              <a:rPr lang="tk-TM" sz="3733" b="1" dirty="0" smtClean="0">
                <a:latin typeface="Garamond" panose="02020404030301010803" pitchFamily="18" charset="0"/>
                <a:cs typeface="Times New Roman" pitchFamily="18" charset="0"/>
              </a:rPr>
              <a:t>estler</a:t>
            </a:r>
            <a:endParaRPr lang="ru-RU" sz="3733" b="1" dirty="0">
              <a:latin typeface="Garamond" panose="02020404030301010803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40" y="767755"/>
            <a:ext cx="11829586" cy="530919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tk-TM" sz="3200" b="1" dirty="0">
                <a:latin typeface="Garamond" panose="02020404030301010803" pitchFamily="18" charset="0"/>
                <a:cs typeface="Times New Roman" pitchFamily="18" charset="0"/>
              </a:rPr>
              <a:t>  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1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r>
              <a:rPr lang="en-US" sz="2133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Keleçanak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topografik taýdan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haýsy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böleklere bölünýär: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a) gapagyna we esasyna;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b)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gapdal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we esas böleklere;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ç)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esasyna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we öňki.</a:t>
            </a:r>
          </a:p>
          <a:p>
            <a:pPr marL="0" indent="0">
              <a:buNone/>
            </a:pP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     2. Kelleçanagyň gapagyny (depe bölegini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)</a:t>
            </a:r>
            <a:r>
              <a:rPr lang="en-US" sz="2133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haýs</a:t>
            </a:r>
            <a:r>
              <a:rPr lang="en-US" sz="2133" b="1" dirty="0" smtClean="0">
                <a:latin typeface="Garamond" panose="02020404030301010803" pitchFamily="18" charset="0"/>
                <a:cs typeface="Times New Roman" pitchFamily="18" charset="0"/>
              </a:rPr>
              <a:t>y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süňkler emele getirýär: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a) maňlaý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ýeňse,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pahna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görnüşli süňk;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b) depe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ýeňse,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gözenekli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süňk;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ç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maňlaý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depe,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ýeňse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çekge süňküniň teňňesi;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3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r>
              <a:rPr lang="en-US" sz="2133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Maňlaý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süňküniň böleklerini atlandyryň: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a) teňňe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burun,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gözenekli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b) teňňe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burun,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gözhana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ç) burun, gözenekli, gözhana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endParaRPr lang="ru-RU" sz="32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20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24" y="333376"/>
            <a:ext cx="11725275" cy="62079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 4.  Kelleçanagyň haýsy süňklerinde howa saklanýan </a:t>
            </a:r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boşlu</a:t>
            </a:r>
            <a:r>
              <a:rPr lang="en-US" sz="2400" b="1" dirty="0" smtClean="0">
                <a:latin typeface="Garamond" panose="02020404030301010803" pitchFamily="18" charset="0"/>
                <a:cs typeface="Times New Roman" pitchFamily="18" charset="0"/>
              </a:rPr>
              <a:t>k</a:t>
            </a:r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lary </a:t>
            </a: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bar: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  a) maňlaý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pahna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görnüşli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gözenekli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süňkde;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  b) gözenekli süňkde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ýokarky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äňde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çekge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süňküniň emzik görnüşli ösüntgisinde;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  ç) maňlaý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ýokarky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äň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pahna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görnüşli süňkde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gözenekli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süňkde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çekgesüňküniň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emzik görnüşli </a:t>
            </a:r>
            <a:endParaRPr lang="en-US" sz="2400" dirty="0" smtClean="0">
              <a:latin typeface="Garamond" panose="02020404030301010803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             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ösüntgisinde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.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 5. Pahna görnüşli süňküň böleklerini atlandyryň: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a) uly we kiçi ganatlary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bedeni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b) bedeni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ul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y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ganaty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kiçi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ganaty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ganat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görnüşli ösüntgileri;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 ç) ganat görnüşli ösüntgileri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bedeni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6</a:t>
            </a: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.  Ýeňse süňki kelleçanagyň haýsy kadasynda </a:t>
            </a:r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ýerleşýär</a:t>
            </a:r>
            <a:r>
              <a:rPr lang="en-US" sz="2400" b="1" dirty="0" smtClean="0">
                <a:latin typeface="Garamond" panose="02020404030301010803" pitchFamily="18" charset="0"/>
                <a:cs typeface="Times New Roman" pitchFamily="18" charset="0"/>
              </a:rPr>
              <a:t>?</a:t>
            </a:r>
            <a:endParaRPr lang="tk-TM" sz="2400" b="1" dirty="0">
              <a:latin typeface="Garamond" panose="02020404030301010803" pitchFamily="18" charset="0"/>
              <a:cs typeface="Times New Roman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a) öňki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(ýüz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) kadada;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b) daş-gapdal kadada;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ç) yzky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(ýeňse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) kadada.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</a:t>
            </a:r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942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302" y="620688"/>
            <a:ext cx="11581273" cy="568863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7.</a:t>
            </a:r>
            <a:r>
              <a:rPr lang="en-US" sz="2133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Ýeňse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süňki näçe bölekden durýar?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 a) üç;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 b)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iki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 ç) bölekleri ýok;</a:t>
            </a:r>
          </a:p>
          <a:p>
            <a:pPr marL="0" indent="0">
              <a:buNone/>
            </a:pP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8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. Gözenekli süňküň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labirintleri</a:t>
            </a:r>
            <a:r>
              <a:rPr lang="en-US" sz="2133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(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gowaklary) nämäni saklaýar: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  a) öňki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ortaky,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yzky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topar öýjükleri;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  b) bütewi gowak bolup durýar;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     ç) gözenekli süňküň boşlugyny (sinusyny).  </a:t>
            </a:r>
          </a:p>
          <a:p>
            <a:pPr marL="0" indent="0">
              <a:buNone/>
            </a:pP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9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r>
              <a:rPr lang="en-US" sz="2133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b="1" dirty="0" smtClean="0">
                <a:latin typeface="Garamond" panose="02020404030301010803" pitchFamily="18" charset="0"/>
                <a:cs typeface="Times New Roman" pitchFamily="18" charset="0"/>
              </a:rPr>
              <a:t>Gözenekli </a:t>
            </a:r>
            <a:r>
              <a:rPr lang="tk-TM" sz="2133" b="1" dirty="0">
                <a:latin typeface="Garamond" panose="02020404030301010803" pitchFamily="18" charset="0"/>
                <a:cs typeface="Times New Roman" pitchFamily="18" charset="0"/>
              </a:rPr>
              <a:t>süňk haýsy plastinkalardan durýar: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a) dik (perpendikulýar);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b) kese (gözenekli);</a:t>
            </a:r>
          </a:p>
          <a:p>
            <a:pPr marL="0" indent="0">
              <a:buNone/>
            </a:pP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       ç) dik (perpendikulýar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),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kese-gözenekli </a:t>
            </a:r>
            <a:r>
              <a:rPr lang="tk-TM" sz="2133" dirty="0">
                <a:latin typeface="Garamond" panose="02020404030301010803" pitchFamily="18" charset="0"/>
                <a:cs typeface="Times New Roman" pitchFamily="18" charset="0"/>
              </a:rPr>
              <a:t>(gorizontal</a:t>
            </a:r>
            <a:r>
              <a:rPr lang="tk-TM" sz="2133" dirty="0" smtClean="0">
                <a:latin typeface="Garamond" panose="02020404030301010803" pitchFamily="18" charset="0"/>
                <a:cs typeface="Times New Roman" pitchFamily="18" charset="0"/>
              </a:rPr>
              <a:t>)</a:t>
            </a:r>
            <a:r>
              <a:rPr lang="en-US" sz="2133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endParaRPr lang="tk-TM" sz="2133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50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1371" y="528109"/>
            <a:ext cx="11329259" cy="452431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10</a:t>
            </a: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. Gözenekli plastinkanyň deşiklerinden </a:t>
            </a:r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näç</a:t>
            </a:r>
            <a:r>
              <a:rPr lang="en-US" sz="2400" b="1" dirty="0">
                <a:latin typeface="Garamond" panose="02020404030301010803" pitchFamily="18" charset="0"/>
                <a:cs typeface="Times New Roman" pitchFamily="18" charset="0"/>
              </a:rPr>
              <a:t>e</a:t>
            </a:r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nji </a:t>
            </a: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jübüt kelleçanak nerwi geçýär: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a). Ikinji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üçünji 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jübütler;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b) bäşinji jübüt nerwiň birinji şahasy;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ç) birinji jübüt kelleçanak nerwi.</a:t>
            </a:r>
          </a:p>
          <a:p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11. Depe süňküniň näçe sany burçy bar: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a) iki;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b) alty;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ç) dört. </a:t>
            </a:r>
          </a:p>
          <a:p>
            <a:r>
              <a:rPr lang="tk-TM" sz="2400" b="1" dirty="0" smtClean="0">
                <a:latin typeface="Garamond" panose="02020404030301010803" pitchFamily="18" charset="0"/>
                <a:cs typeface="Times New Roman" pitchFamily="18" charset="0"/>
              </a:rPr>
              <a:t>12</a:t>
            </a:r>
            <a:r>
              <a:rPr lang="tk-TM" sz="2400" b="1" dirty="0">
                <a:latin typeface="Garamond" panose="02020404030301010803" pitchFamily="18" charset="0"/>
                <a:cs typeface="Times New Roman" pitchFamily="18" charset="0"/>
              </a:rPr>
              <a:t>. Depe süňküniň haýsy üstleri bar: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 a) daşky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gapdal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 b) daşky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içki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          ç) ýokarky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tk-TM" sz="2400" dirty="0">
                <a:latin typeface="Garamond" panose="02020404030301010803" pitchFamily="18" charset="0"/>
                <a:cs typeface="Times New Roman" pitchFamily="18" charset="0"/>
              </a:rPr>
              <a:t>. </a:t>
            </a:r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2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223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23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743</Words>
  <Application>Microsoft Office PowerPoint</Application>
  <PresentationFormat>Произвольный</PresentationFormat>
  <Paragraphs>99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Kelleçanagyň beýni böleginiň süňkleri. Maňlaý, depe we ýeňse, pahna görnüşli we gözenekli  süňkleri, olaryň gurluşy we aýratynlyklary.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Testler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Kelleçanagynyň beýni böleginiň süňkleri. Maňlaý, depe we ýeňse, pahna görnüşli we gözenekli  süňkleri, olaryň gurluşy we aýratynlyklary.</dc:title>
  <dc:creator>admin</dc:creator>
  <cp:lastModifiedBy>user</cp:lastModifiedBy>
  <cp:revision>8</cp:revision>
  <dcterms:created xsi:type="dcterms:W3CDTF">2024-09-16T12:56:14Z</dcterms:created>
  <dcterms:modified xsi:type="dcterms:W3CDTF">2024-09-22T07:34:11Z</dcterms:modified>
</cp:coreProperties>
</file>